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987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docs.google.com/forms/d/1nJH4kD-mGZtnRBcba33H2xogiaWv0dGXtyX32-AIRJs/edit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8443" y="1148967"/>
            <a:ext cx="84201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C00000"/>
                </a:solidFill>
                <a:latin typeface="Comic Sans MS" pitchFamily="66" charset="0"/>
                <a:cs typeface="Calibri" pitchFamily="34" charset="0"/>
              </a:rPr>
              <a:t>IPNA-</a:t>
            </a:r>
            <a:r>
              <a:rPr lang="en-US" sz="2200" b="1" dirty="0" err="1">
                <a:solidFill>
                  <a:srgbClr val="C00000"/>
                </a:solidFill>
                <a:latin typeface="Comic Sans MS" pitchFamily="66" charset="0"/>
                <a:cs typeface="Calibri" pitchFamily="34" charset="0"/>
              </a:rPr>
              <a:t>AsPNA</a:t>
            </a:r>
            <a:r>
              <a:rPr lang="en-US" sz="2200" b="1" dirty="0">
                <a:solidFill>
                  <a:srgbClr val="C00000"/>
                </a:solidFill>
                <a:latin typeface="Comic Sans MS" pitchFamily="66" charset="0"/>
                <a:cs typeface="Calibri" pitchFamily="34" charset="0"/>
              </a:rPr>
              <a:t> Junior Master Class  </a:t>
            </a:r>
          </a:p>
          <a:p>
            <a:pPr algn="ctr"/>
            <a:r>
              <a:rPr lang="en-US" sz="2200" b="1" dirty="0">
                <a:solidFill>
                  <a:srgbClr val="C00000"/>
                </a:solidFill>
                <a:latin typeface="Comic Sans MS" pitchFamily="66" charset="0"/>
                <a:cs typeface="Calibri" pitchFamily="34" charset="0"/>
              </a:rPr>
              <a:t>and XII Annual Training Course in Pediatric Nephrology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95736" y="2842329"/>
            <a:ext cx="4583784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For Postgraduate students; Trainees in </a:t>
            </a:r>
          </a:p>
          <a:p>
            <a:pPr algn="ctr"/>
            <a:r>
              <a:rPr lang="en-US" dirty="0"/>
              <a:t>Pediatric Nephrology; Practicing Pediatricians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4601" y="5617566"/>
            <a:ext cx="8358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Register online at </a:t>
            </a:r>
            <a:r>
              <a:rPr lang="en-US" sz="1400" dirty="0">
                <a:hlinkClick r:id="rId2"/>
              </a:rPr>
              <a:t>https://docs.google.com/forms/d/1nJH4kD-mGZtnRBcba33H2xogiaWv0dGXtyX32-AIRJs/edit</a:t>
            </a:r>
            <a:endParaRPr lang="en-US" sz="1400" dirty="0"/>
          </a:p>
          <a:p>
            <a:pPr algn="ctr"/>
            <a:r>
              <a:rPr lang="en-IN" sz="1400" dirty="0"/>
              <a:t>In case of queries, please contact:</a:t>
            </a:r>
            <a:endParaRPr lang="en-US" sz="1400" dirty="0"/>
          </a:p>
        </p:txBody>
      </p:sp>
      <p:pic>
        <p:nvPicPr>
          <p:cNvPr id="8" name="Picture 5" descr="http://www.ipna-online.org/wp-content/uploads/2008/12/logo.jpg"/>
          <p:cNvPicPr>
            <a:picLocks noChangeAspect="1" noChangeArrowheads="1"/>
          </p:cNvPicPr>
          <p:nvPr/>
        </p:nvPicPr>
        <p:blipFill>
          <a:blip r:embed="rId3"/>
          <a:srcRect l="4494" r="83674"/>
          <a:stretch>
            <a:fillRect/>
          </a:stretch>
        </p:blipFill>
        <p:spPr bwMode="auto">
          <a:xfrm>
            <a:off x="762000" y="47623"/>
            <a:ext cx="1016000" cy="967155"/>
          </a:xfrm>
          <a:prstGeom prst="rect">
            <a:avLst/>
          </a:prstGeom>
          <a:noFill/>
        </p:spPr>
      </p:pic>
      <p:sp>
        <p:nvSpPr>
          <p:cNvPr id="9" name="AutoShape 7" descr="Image result for AIIMS new delh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AutoShape 9" descr="Image result for AIIMS new delh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216643" y="1971915"/>
            <a:ext cx="6705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002060"/>
                </a:solidFill>
              </a:rPr>
              <a:t>26-27 November 2022 </a:t>
            </a:r>
          </a:p>
          <a:p>
            <a:pPr algn="ctr"/>
            <a:r>
              <a:rPr lang="en-US" sz="2400" b="1" dirty="0">
                <a:solidFill>
                  <a:srgbClr val="002060"/>
                </a:solidFill>
              </a:rPr>
              <a:t>All India Institute of Medical Sciences, New Delhi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0807281"/>
              </p:ext>
            </p:extLst>
          </p:nvPr>
        </p:nvGraphicFramePr>
        <p:xfrm>
          <a:off x="759443" y="4600775"/>
          <a:ext cx="7620000" cy="857442"/>
        </p:xfrm>
        <a:graphic>
          <a:graphicData uri="http://schemas.openxmlformats.org/drawingml/2006/table">
            <a:tbl>
              <a:tblPr firstRow="1"/>
              <a:tblGrid>
                <a:gridCol w="3220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58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32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Registration Fee</a:t>
                      </a: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Up to 31 October</a:t>
                      </a:r>
                      <a:r>
                        <a:rPr lang="en-US" sz="1400" b="1" baseline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2022</a:t>
                      </a: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On or after 1 November</a:t>
                      </a:r>
                      <a:r>
                        <a:rPr lang="en-US" sz="1400" b="1" baseline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2022</a:t>
                      </a: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Postgraduate student, Senior resident</a:t>
                      </a: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Rs. 2000</a:t>
                      </a: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Rs. 2500</a:t>
                      </a: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All others</a:t>
                      </a: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Rs. 2500</a:t>
                      </a: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Rs. 3000</a:t>
                      </a: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561345" y="4170566"/>
            <a:ext cx="5674951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rgbClr val="C00000"/>
                </a:solidFill>
                <a:latin typeface="Comic Sans MS" pitchFamily="66" charset="0"/>
              </a:rPr>
              <a:t>Limited seats: Register early to avail discounted rates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5496" y="6228601"/>
            <a:ext cx="24352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Prof. </a:t>
            </a:r>
            <a:r>
              <a:rPr lang="en-US" sz="1600" b="1" dirty="0" err="1"/>
              <a:t>Arvind</a:t>
            </a:r>
            <a:r>
              <a:rPr lang="en-US" sz="1600" b="1" dirty="0"/>
              <a:t> </a:t>
            </a:r>
            <a:r>
              <a:rPr lang="en-US" sz="1600" b="1" dirty="0" err="1"/>
              <a:t>Bagga</a:t>
            </a:r>
            <a:r>
              <a:rPr lang="en-US" sz="1600" b="1" dirty="0"/>
              <a:t>  </a:t>
            </a:r>
          </a:p>
          <a:p>
            <a:r>
              <a:rPr lang="en-US" sz="1600" dirty="0"/>
              <a:t>arvindbagga@hotmail.com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534494" y="6228577"/>
            <a:ext cx="36069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Dr. </a:t>
            </a:r>
            <a:r>
              <a:rPr lang="en-US" sz="1600" b="1" dirty="0" err="1"/>
              <a:t>Aditi</a:t>
            </a:r>
            <a:r>
              <a:rPr lang="en-US" sz="1600" b="1" dirty="0"/>
              <a:t> Sinha</a:t>
            </a:r>
            <a:r>
              <a:rPr lang="en-US" sz="1600" dirty="0"/>
              <a:t> </a:t>
            </a:r>
          </a:p>
          <a:p>
            <a:r>
              <a:rPr lang="en-US" sz="1600" dirty="0"/>
              <a:t>9899145489, aditisinhaaiims@gmail.com</a:t>
            </a:r>
          </a:p>
        </p:txBody>
      </p:sp>
      <p:sp>
        <p:nvSpPr>
          <p:cNvPr id="3074" name="AutoShape 2" descr="https://static.wixstatic.com/media/3ce5e4_0a40696df00a4012a3248ecfe2da9f09.png/v1/fill/w_135,h_120,al_c,usm_0.66_1.00_0.01/3ce5e4_0a40696df00a4012a3248ecfe2da9f09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76" name="Picture 4" descr="https://static.wixstatic.com/media/3ce5e4_0a40696df00a4012a3248ecfe2da9f09.png/v1/fill/w_135,h_120,al_c,usm_0.66_1.00_0.01/3ce5e4_0a40696df00a4012a3248ecfe2da9f09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62801" y="76199"/>
            <a:ext cx="1143000" cy="1016001"/>
          </a:xfrm>
          <a:prstGeom prst="rect">
            <a:avLst/>
          </a:prstGeom>
          <a:noFill/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CF87089-DF1C-47F2-A5D7-52AF553ACE09}"/>
              </a:ext>
            </a:extLst>
          </p:cNvPr>
          <p:cNvSpPr txBox="1"/>
          <p:nvPr/>
        </p:nvSpPr>
        <p:spPr>
          <a:xfrm>
            <a:off x="2207243" y="3484567"/>
            <a:ext cx="46442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Day 1: Glomerular diseases and Transplantation</a:t>
            </a:r>
          </a:p>
          <a:p>
            <a:r>
              <a:rPr lang="en-US" dirty="0"/>
              <a:t>Day 2: Advances in Practice</a:t>
            </a:r>
            <a:endParaRPr lang="hi-IN" dirty="0"/>
          </a:p>
        </p:txBody>
      </p:sp>
      <p:pic>
        <p:nvPicPr>
          <p:cNvPr id="16" name="Picture 2">
            <a:extLst>
              <a:ext uri="{FF2B5EF4-FFF2-40B4-BE49-F238E27FC236}">
                <a16:creationId xmlns:a16="http://schemas.microsoft.com/office/drawing/2014/main" id="{5B0F5C33-773E-4332-AD95-4D51097D6E6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/>
          <a:srcRect l="27279" t="1859" r="59218" b="79358"/>
          <a:stretch/>
        </p:blipFill>
        <p:spPr bwMode="auto">
          <a:xfrm>
            <a:off x="4114800" y="47623"/>
            <a:ext cx="1062252" cy="951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135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Comic Sans MS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Arvind Bagga</dc:creator>
  <cp:lastModifiedBy>Aditi Sinha</cp:lastModifiedBy>
  <cp:revision>60</cp:revision>
  <dcterms:created xsi:type="dcterms:W3CDTF">2006-08-16T00:00:00Z</dcterms:created>
  <dcterms:modified xsi:type="dcterms:W3CDTF">2022-10-08T14:17:48Z</dcterms:modified>
</cp:coreProperties>
</file>