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2" r:id="rId2"/>
    <p:sldId id="267" r:id="rId3"/>
    <p:sldId id="263" r:id="rId4"/>
  </p:sldIdLst>
  <p:sldSz cx="10691813" cy="15119350"/>
  <p:notesSz cx="6808788" cy="9940925"/>
  <p:defaultTextStyle>
    <a:defPPr>
      <a:defRPr lang="en-US"/>
    </a:defPPr>
    <a:lvl1pPr marL="0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1pPr>
    <a:lvl2pPr marL="703882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2pPr>
    <a:lvl3pPr marL="1407766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3pPr>
    <a:lvl4pPr marL="2111648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4pPr>
    <a:lvl5pPr marL="2815531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5pPr>
    <a:lvl6pPr marL="3519414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6pPr>
    <a:lvl7pPr marL="4223297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7pPr>
    <a:lvl8pPr marL="4927180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8pPr>
    <a:lvl9pPr marL="5631063" algn="l" defTabSz="1407766" rtl="0" eaLnBrk="1" latinLnBrk="0" hangingPunct="1">
      <a:defRPr sz="27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AD"/>
    <a:srgbClr val="FFF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55"/>
  </p:normalViewPr>
  <p:slideViewPr>
    <p:cSldViewPr snapToGrid="0" snapToObjects="1">
      <p:cViewPr varScale="1">
        <p:scale>
          <a:sx n="50" d="100"/>
          <a:sy n="50" d="100"/>
        </p:scale>
        <p:origin x="31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8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78" indent="0" algn="ctr">
              <a:buNone/>
              <a:defRPr sz="2339"/>
            </a:lvl2pPr>
            <a:lvl3pPr marL="1069356" indent="0" algn="ctr">
              <a:buNone/>
              <a:defRPr sz="2105"/>
            </a:lvl3pPr>
            <a:lvl4pPr marL="1604034" indent="0" algn="ctr">
              <a:buNone/>
              <a:defRPr sz="1871"/>
            </a:lvl4pPr>
            <a:lvl5pPr marL="2138712" indent="0" algn="ctr">
              <a:buNone/>
              <a:defRPr sz="1871"/>
            </a:lvl5pPr>
            <a:lvl6pPr marL="2673390" indent="0" algn="ctr">
              <a:buNone/>
              <a:defRPr sz="1871"/>
            </a:lvl6pPr>
            <a:lvl7pPr marL="3208068" indent="0" algn="ctr">
              <a:buNone/>
              <a:defRPr sz="1871"/>
            </a:lvl7pPr>
            <a:lvl8pPr marL="3742746" indent="0" algn="ctr">
              <a:buNone/>
              <a:defRPr sz="1871"/>
            </a:lvl8pPr>
            <a:lvl9pPr marL="4277424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9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5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9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6" y="3769346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6" y="10118073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78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356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403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7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39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806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74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4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1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4024831"/>
            <a:ext cx="454402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4024831"/>
            <a:ext cx="454402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7" y="804973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8" y="3706346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78" indent="0">
              <a:buNone/>
              <a:defRPr sz="2339" b="1"/>
            </a:lvl2pPr>
            <a:lvl3pPr marL="1069356" indent="0">
              <a:buNone/>
              <a:defRPr sz="2105" b="1"/>
            </a:lvl3pPr>
            <a:lvl4pPr marL="1604034" indent="0">
              <a:buNone/>
              <a:defRPr sz="1871" b="1"/>
            </a:lvl4pPr>
            <a:lvl5pPr marL="2138712" indent="0">
              <a:buNone/>
              <a:defRPr sz="1871" b="1"/>
            </a:lvl5pPr>
            <a:lvl6pPr marL="2673390" indent="0">
              <a:buNone/>
              <a:defRPr sz="1871" b="1"/>
            </a:lvl6pPr>
            <a:lvl7pPr marL="3208068" indent="0">
              <a:buNone/>
              <a:defRPr sz="1871" b="1"/>
            </a:lvl7pPr>
            <a:lvl8pPr marL="3742746" indent="0">
              <a:buNone/>
              <a:defRPr sz="1871" b="1"/>
            </a:lvl8pPr>
            <a:lvl9pPr marL="4277424" indent="0">
              <a:buNone/>
              <a:defRPr sz="18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8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3706346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78" indent="0">
              <a:buNone/>
              <a:defRPr sz="2339" b="1"/>
            </a:lvl2pPr>
            <a:lvl3pPr marL="1069356" indent="0">
              <a:buNone/>
              <a:defRPr sz="2105" b="1"/>
            </a:lvl3pPr>
            <a:lvl4pPr marL="1604034" indent="0">
              <a:buNone/>
              <a:defRPr sz="1871" b="1"/>
            </a:lvl4pPr>
            <a:lvl5pPr marL="2138712" indent="0">
              <a:buNone/>
              <a:defRPr sz="1871" b="1"/>
            </a:lvl5pPr>
            <a:lvl6pPr marL="2673390" indent="0">
              <a:buNone/>
              <a:defRPr sz="1871" b="1"/>
            </a:lvl6pPr>
            <a:lvl7pPr marL="3208068" indent="0">
              <a:buNone/>
              <a:defRPr sz="1871" b="1"/>
            </a:lvl7pPr>
            <a:lvl8pPr marL="3742746" indent="0">
              <a:buNone/>
              <a:defRPr sz="1871" b="1"/>
            </a:lvl8pPr>
            <a:lvl9pPr marL="4277424" indent="0">
              <a:buNone/>
              <a:defRPr sz="18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78" indent="0">
              <a:buNone/>
              <a:defRPr sz="1637"/>
            </a:lvl2pPr>
            <a:lvl3pPr marL="1069356" indent="0">
              <a:buNone/>
              <a:defRPr sz="1403"/>
            </a:lvl3pPr>
            <a:lvl4pPr marL="1604034" indent="0">
              <a:buNone/>
              <a:defRPr sz="1169"/>
            </a:lvl4pPr>
            <a:lvl5pPr marL="2138712" indent="0">
              <a:buNone/>
              <a:defRPr sz="1169"/>
            </a:lvl5pPr>
            <a:lvl6pPr marL="2673390" indent="0">
              <a:buNone/>
              <a:defRPr sz="1169"/>
            </a:lvl6pPr>
            <a:lvl7pPr marL="3208068" indent="0">
              <a:buNone/>
              <a:defRPr sz="1169"/>
            </a:lvl7pPr>
            <a:lvl8pPr marL="3742746" indent="0">
              <a:buNone/>
              <a:defRPr sz="1169"/>
            </a:lvl8pPr>
            <a:lvl9pPr marL="4277424" indent="0">
              <a:buNone/>
              <a:defRPr sz="11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78" indent="0">
              <a:buNone/>
              <a:defRPr sz="3274"/>
            </a:lvl2pPr>
            <a:lvl3pPr marL="1069356" indent="0">
              <a:buNone/>
              <a:defRPr sz="2806"/>
            </a:lvl3pPr>
            <a:lvl4pPr marL="1604034" indent="0">
              <a:buNone/>
              <a:defRPr sz="2339"/>
            </a:lvl4pPr>
            <a:lvl5pPr marL="2138712" indent="0">
              <a:buNone/>
              <a:defRPr sz="2339"/>
            </a:lvl5pPr>
            <a:lvl6pPr marL="2673390" indent="0">
              <a:buNone/>
              <a:defRPr sz="2339"/>
            </a:lvl6pPr>
            <a:lvl7pPr marL="3208068" indent="0">
              <a:buNone/>
              <a:defRPr sz="2339"/>
            </a:lvl7pPr>
            <a:lvl8pPr marL="3742746" indent="0">
              <a:buNone/>
              <a:defRPr sz="2339"/>
            </a:lvl8pPr>
            <a:lvl9pPr marL="4277424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78" indent="0">
              <a:buNone/>
              <a:defRPr sz="1637"/>
            </a:lvl2pPr>
            <a:lvl3pPr marL="1069356" indent="0">
              <a:buNone/>
              <a:defRPr sz="1403"/>
            </a:lvl3pPr>
            <a:lvl4pPr marL="1604034" indent="0">
              <a:buNone/>
              <a:defRPr sz="1169"/>
            </a:lvl4pPr>
            <a:lvl5pPr marL="2138712" indent="0">
              <a:buNone/>
              <a:defRPr sz="1169"/>
            </a:lvl5pPr>
            <a:lvl6pPr marL="2673390" indent="0">
              <a:buNone/>
              <a:defRPr sz="1169"/>
            </a:lvl6pPr>
            <a:lvl7pPr marL="3208068" indent="0">
              <a:buNone/>
              <a:defRPr sz="1169"/>
            </a:lvl7pPr>
            <a:lvl8pPr marL="3742746" indent="0">
              <a:buNone/>
              <a:defRPr sz="1169"/>
            </a:lvl8pPr>
            <a:lvl9pPr marL="4277424" indent="0">
              <a:buNone/>
              <a:defRPr sz="11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804973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4024831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5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1C9F-8351-7347-B1BE-C10D5A4421A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5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5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683E-46CF-1D41-8F08-692D7FB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69356" rtl="0" eaLnBrk="1" latinLnBrk="0" hangingPunct="1">
        <a:lnSpc>
          <a:spcPct val="90000"/>
        </a:lnSpc>
        <a:spcBef>
          <a:spcPct val="0"/>
        </a:spcBef>
        <a:buNone/>
        <a:defRPr sz="51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38" indent="-267338" algn="l" defTabSz="1069356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2017" indent="-267338" algn="l" defTabSz="106935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694" indent="-267338" algn="l" defTabSz="106935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373" indent="-267338" algn="l" defTabSz="106935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6050" indent="-267338" algn="l" defTabSz="106935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729" indent="-267338" algn="l" defTabSz="106935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5406" indent="-267338" algn="l" defTabSz="106935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10085" indent="-267338" algn="l" defTabSz="106935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764" indent="-267338" algn="l" defTabSz="1069356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78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356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034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712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390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8068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746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424" algn="l" defTabSz="1069356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s.gosh.org/event/APD2023" TargetMode="External"/><Relationship Id="rId5" Type="http://schemas.openxmlformats.org/officeDocument/2006/relationships/hyperlink" Target="mailto:PGME.Education@gosh.nhs.uk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5">
            <a:extLst>
              <a:ext uri="{FF2B5EF4-FFF2-40B4-BE49-F238E27FC236}">
                <a16:creationId xmlns:a16="http://schemas.microsoft.com/office/drawing/2014/main" id="{DB275EC3-110D-B441-B73D-3E35DC1A1584}"/>
              </a:ext>
            </a:extLst>
          </p:cNvPr>
          <p:cNvSpPr txBox="1">
            <a:spLocks/>
          </p:cNvSpPr>
          <p:nvPr/>
        </p:nvSpPr>
        <p:spPr>
          <a:xfrm>
            <a:off x="612099" y="2550018"/>
            <a:ext cx="9243101" cy="3081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04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2" b="1" dirty="0">
                <a:solidFill>
                  <a:srgbClr val="00B1A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Advances in </a:t>
            </a:r>
            <a:r>
              <a:rPr lang="en-US" sz="8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Paediatric Dialysis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578E13-8F8E-1C46-8BFD-3F22ABD609E4}"/>
              </a:ext>
            </a:extLst>
          </p:cNvPr>
          <p:cNvSpPr/>
          <p:nvPr/>
        </p:nvSpPr>
        <p:spPr>
          <a:xfrm>
            <a:off x="0" y="0"/>
            <a:ext cx="10691813" cy="206323"/>
          </a:xfrm>
          <a:prstGeom prst="rect">
            <a:avLst/>
          </a:prstGeom>
          <a:solidFill>
            <a:srgbClr val="00B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FB609C9-49EE-784E-90E2-3A59208C1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9" y="420215"/>
            <a:ext cx="3988468" cy="1584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73740B-B380-C24F-A591-D95D0F19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6" y="12758401"/>
            <a:ext cx="2471114" cy="159961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52FF81E-56A0-B44C-8907-4B54471BDE0E}"/>
              </a:ext>
            </a:extLst>
          </p:cNvPr>
          <p:cNvSpPr txBox="1">
            <a:spLocks/>
          </p:cNvSpPr>
          <p:nvPr/>
        </p:nvSpPr>
        <p:spPr>
          <a:xfrm>
            <a:off x="612098" y="5250922"/>
            <a:ext cx="9583434" cy="387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45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8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3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7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3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6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11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5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This 2-day virtual conference is aimed at doctors and nurses working with children on dialysis.</a:t>
            </a:r>
            <a:endParaRPr lang="en-US" sz="2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b="0" dirty="0">
                <a:solidFill>
                  <a:schemeClr val="tx1"/>
                </a:solidFill>
              </a:rPr>
              <a:t>It forms part of the core curriculum for training in Paediatric Dialysis. From the basic principles of dialysis and practical workshops on PD and HD to state-of-the-art lectures, this is your opportunity to hear experts discuss </a:t>
            </a:r>
            <a:r>
              <a:rPr lang="en-US" sz="2400" b="0" dirty="0" err="1">
                <a:solidFill>
                  <a:schemeClr val="tx1"/>
                </a:solidFill>
              </a:rPr>
              <a:t>haemodiafiltration</a:t>
            </a:r>
            <a:r>
              <a:rPr lang="en-US" sz="2400" b="0" dirty="0">
                <a:solidFill>
                  <a:schemeClr val="tx1"/>
                </a:solidFill>
              </a:rPr>
              <a:t>, home </a:t>
            </a:r>
            <a:r>
              <a:rPr lang="en-US" sz="2400" b="0" dirty="0" err="1">
                <a:solidFill>
                  <a:schemeClr val="tx1"/>
                </a:solidFill>
              </a:rPr>
              <a:t>haemodialysis</a:t>
            </a:r>
            <a:r>
              <a:rPr lang="en-US" sz="2400" b="0" dirty="0">
                <a:solidFill>
                  <a:schemeClr val="tx1"/>
                </a:solidFill>
              </a:rPr>
              <a:t> and PD  management in children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Who should attend?: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90A13F0-933A-0A48-939E-7FF19B896C4C}"/>
              </a:ext>
            </a:extLst>
          </p:cNvPr>
          <p:cNvSpPr txBox="1">
            <a:spLocks/>
          </p:cNvSpPr>
          <p:nvPr/>
        </p:nvSpPr>
        <p:spPr>
          <a:xfrm>
            <a:off x="473234" y="8940811"/>
            <a:ext cx="9861164" cy="2120926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45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8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3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7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3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6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11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5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B1AD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Dialysis nurses and technicians </a:t>
            </a:r>
            <a:r>
              <a:rPr lang="en-US" sz="1600" b="0" i="1" dirty="0">
                <a:solidFill>
                  <a:schemeClr val="tx1"/>
                </a:solidFill>
              </a:rPr>
              <a:t>(FREE)</a:t>
            </a: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B1AD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Allied health professionals </a:t>
            </a:r>
            <a:r>
              <a:rPr lang="en-US" sz="1600" b="0" i="1" dirty="0">
                <a:solidFill>
                  <a:schemeClr val="tx1"/>
                </a:solidFill>
              </a:rPr>
              <a:t>(FREE)</a:t>
            </a:r>
          </a:p>
          <a:p>
            <a:pPr marL="285750" indent="-285750">
              <a:spcBef>
                <a:spcPts val="0"/>
              </a:spcBef>
              <a:buClr>
                <a:srgbClr val="00B1AD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Participants in low and middle</a:t>
            </a:r>
          </a:p>
          <a:p>
            <a:pPr>
              <a:spcBef>
                <a:spcPts val="0"/>
              </a:spcBef>
              <a:buClr>
                <a:srgbClr val="00B1AD"/>
              </a:buClr>
            </a:pPr>
            <a:r>
              <a:rPr lang="en-US" sz="2000" b="0" dirty="0">
                <a:solidFill>
                  <a:schemeClr val="tx1"/>
                </a:solidFill>
              </a:rPr>
              <a:t>    income countries (</a:t>
            </a:r>
            <a:r>
              <a:rPr lang="en-US" sz="1600" b="0" i="1" dirty="0">
                <a:solidFill>
                  <a:schemeClr val="tx1"/>
                </a:solidFill>
              </a:rPr>
              <a:t>FREE</a:t>
            </a:r>
            <a:r>
              <a:rPr lang="en-US" sz="2000" b="0" dirty="0">
                <a:solidFill>
                  <a:schemeClr val="tx1"/>
                </a:solidFill>
              </a:rPr>
              <a:t>)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B1AD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Junior Doctors </a:t>
            </a:r>
            <a:r>
              <a:rPr lang="en-US" sz="1600" b="0" i="1" dirty="0">
                <a:solidFill>
                  <a:schemeClr val="tx1"/>
                </a:solidFill>
              </a:rPr>
              <a:t>(£25.00)</a:t>
            </a: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B1AD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Consultants </a:t>
            </a:r>
            <a:r>
              <a:rPr lang="en-US" sz="1600" b="0" i="1" dirty="0">
                <a:solidFill>
                  <a:schemeClr val="tx1"/>
                </a:solidFill>
              </a:rPr>
              <a:t>(£50.00)</a:t>
            </a:r>
            <a:endParaRPr lang="en-US" sz="2000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B1AD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Industry Members </a:t>
            </a:r>
            <a:r>
              <a:rPr lang="en-US" sz="1600" b="0" i="1" dirty="0">
                <a:solidFill>
                  <a:schemeClr val="tx1"/>
                </a:solidFill>
              </a:rPr>
              <a:t>(£150.00)</a:t>
            </a:r>
          </a:p>
          <a:p>
            <a:pPr>
              <a:spcBef>
                <a:spcPts val="0"/>
              </a:spcBef>
              <a:buClr>
                <a:srgbClr val="00B1AD"/>
              </a:buClr>
            </a:pPr>
            <a:r>
              <a:rPr lang="en-US" sz="2000" dirty="0">
                <a:solidFill>
                  <a:schemeClr val="tx1"/>
                </a:solidFill>
              </a:rPr>
              <a:t> 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4E1D4-D323-C344-BFEC-9157D08BF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3069">
            <a:off x="7492264" y="-64119"/>
            <a:ext cx="3282745" cy="3629371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D32B731-10CC-4B4A-818D-A7423D94BE1A}"/>
              </a:ext>
            </a:extLst>
          </p:cNvPr>
          <p:cNvSpPr txBox="1">
            <a:spLocks/>
          </p:cNvSpPr>
          <p:nvPr/>
        </p:nvSpPr>
        <p:spPr>
          <a:xfrm>
            <a:off x="3306416" y="12609230"/>
            <a:ext cx="5827923" cy="1700685"/>
          </a:xfrm>
          <a:prstGeom prst="rect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marL="0" marR="0" indent="0" algn="l" defTabSz="1069208" rtl="0" eaLnBrk="1" fontAlgn="auto" latinLnBrk="0" hangingPunct="1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190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651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111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5718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B1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and 3 February 2023</a:t>
            </a:r>
          </a:p>
          <a:p>
            <a:pPr>
              <a:defRPr/>
            </a:pPr>
            <a:r>
              <a:rPr lang="en-US" b="1" dirty="0">
                <a:solidFill>
                  <a:srgbClr val="00B1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13:00-17:00 GMT</a:t>
            </a:r>
          </a:p>
          <a:p>
            <a:pPr>
              <a:defRPr/>
            </a:pPr>
            <a:r>
              <a:rPr lang="en-US" b="1" dirty="0">
                <a:solidFill>
                  <a:srgbClr val="00B1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232428-BE4B-404A-9DAA-456212DFFE2B}"/>
              </a:ext>
            </a:extLst>
          </p:cNvPr>
          <p:cNvSpPr/>
          <p:nvPr/>
        </p:nvSpPr>
        <p:spPr>
          <a:xfrm>
            <a:off x="0" y="14489091"/>
            <a:ext cx="10691813" cy="630259"/>
          </a:xfrm>
          <a:prstGeom prst="rect">
            <a:avLst/>
          </a:prstGeom>
          <a:solidFill>
            <a:srgbClr val="FFF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E0338-795A-5B47-959F-C7940017F888}"/>
              </a:ext>
            </a:extLst>
          </p:cNvPr>
          <p:cNvSpPr/>
          <p:nvPr/>
        </p:nvSpPr>
        <p:spPr>
          <a:xfrm>
            <a:off x="1561205" y="14601921"/>
            <a:ext cx="7314823" cy="404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queries, please contact: </a:t>
            </a:r>
            <a:r>
              <a:rPr lang="en-US" sz="2000" b="1" dirty="0">
                <a:solidFill>
                  <a:srgbClr val="00B1A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PGME.Education@gosh.nhs.uk</a:t>
            </a:r>
            <a:r>
              <a:rPr lang="en-US" sz="2000" b="1" dirty="0">
                <a:solidFill>
                  <a:srgbClr val="00B1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5906" y="8403651"/>
            <a:ext cx="5057925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Course Director</a:t>
            </a:r>
          </a:p>
          <a:p>
            <a:pPr algn="ctr"/>
            <a:r>
              <a:rPr lang="en-GB" sz="3200" dirty="0"/>
              <a:t>Rukshana Shroff</a:t>
            </a:r>
          </a:p>
          <a:p>
            <a:pPr algn="ctr"/>
            <a:endParaRPr lang="en-GB" sz="1100" dirty="0"/>
          </a:p>
          <a:p>
            <a:pPr marL="1081088" indent="-1081088" algn="ctr"/>
            <a:r>
              <a:rPr lang="en-GB" sz="3200" b="1" dirty="0"/>
              <a:t>Faculty</a:t>
            </a:r>
            <a:endParaRPr lang="en-GB" sz="3200" dirty="0"/>
          </a:p>
          <a:p>
            <a:pPr marL="171450" indent="-171450" algn="ctr"/>
            <a:r>
              <a:rPr lang="en-GB" sz="3000" dirty="0"/>
              <a:t>GOSH medical, surgical, nursing and dietetic teams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792" y="11097102"/>
            <a:ext cx="9822045" cy="1508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1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here:</a:t>
            </a:r>
          </a:p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E578A1-5A32-4C35-84AB-60373971E7ED}"/>
              </a:ext>
            </a:extLst>
          </p:cNvPr>
          <p:cNvSpPr/>
          <p:nvPr/>
        </p:nvSpPr>
        <p:spPr>
          <a:xfrm>
            <a:off x="612099" y="11706128"/>
            <a:ext cx="9243101" cy="73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4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https://courses.gosh.org/event/APD2023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6364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5">
            <a:extLst>
              <a:ext uri="{FF2B5EF4-FFF2-40B4-BE49-F238E27FC236}">
                <a16:creationId xmlns:a16="http://schemas.microsoft.com/office/drawing/2014/main" id="{DB275EC3-110D-B441-B73D-3E35DC1A1584}"/>
              </a:ext>
            </a:extLst>
          </p:cNvPr>
          <p:cNvSpPr txBox="1">
            <a:spLocks/>
          </p:cNvSpPr>
          <p:nvPr/>
        </p:nvSpPr>
        <p:spPr>
          <a:xfrm>
            <a:off x="438150" y="1623053"/>
            <a:ext cx="9906000" cy="673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04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B1AD"/>
                </a:solidFill>
                <a:latin typeface="+mn-lt"/>
                <a:cs typeface="Arial Black" panose="020B0604020202020204" pitchFamily="34" charset="0"/>
              </a:rPr>
              <a:t>Advances in </a:t>
            </a:r>
            <a:r>
              <a:rPr lang="en-US" sz="4800" b="1" dirty="0">
                <a:solidFill>
                  <a:srgbClr val="00B1AD"/>
                </a:solidFill>
                <a:latin typeface="+mn-lt"/>
                <a:cs typeface="Arial" panose="020B0604020202020204" pitchFamily="34" charset="0"/>
              </a:rPr>
              <a:t>Paediatric Dialysis – Day 1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578E13-8F8E-1C46-8BFD-3F22ABD609E4}"/>
              </a:ext>
            </a:extLst>
          </p:cNvPr>
          <p:cNvSpPr/>
          <p:nvPr/>
        </p:nvSpPr>
        <p:spPr>
          <a:xfrm>
            <a:off x="0" y="0"/>
            <a:ext cx="10691813" cy="206323"/>
          </a:xfrm>
          <a:prstGeom prst="rect">
            <a:avLst/>
          </a:prstGeom>
          <a:solidFill>
            <a:srgbClr val="00B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FB609C9-49EE-784E-90E2-3A59208C1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9" y="420215"/>
            <a:ext cx="2900296" cy="115198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52FF81E-56A0-B44C-8907-4B54471BDE0E}"/>
              </a:ext>
            </a:extLst>
          </p:cNvPr>
          <p:cNvSpPr txBox="1">
            <a:spLocks/>
          </p:cNvSpPr>
          <p:nvPr/>
        </p:nvSpPr>
        <p:spPr>
          <a:xfrm>
            <a:off x="190500" y="2396556"/>
            <a:ext cx="10444594" cy="12437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45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8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3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7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3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6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11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5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800" u="sng" dirty="0">
                <a:solidFill>
                  <a:schemeClr val="tx1"/>
                </a:solidFill>
              </a:rPr>
              <a:t>Thursday 2 February 2023</a:t>
            </a:r>
          </a:p>
          <a:p>
            <a:pPr>
              <a:lnSpc>
                <a:spcPct val="110000"/>
              </a:lnSpc>
            </a:pPr>
            <a:endParaRPr lang="en-GB" sz="700" u="sng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13:00 – 13.05   </a:t>
            </a:r>
            <a:r>
              <a:rPr lang="en-GB" sz="2400" dirty="0">
                <a:solidFill>
                  <a:schemeClr val="tx1"/>
                </a:solidFill>
              </a:rPr>
              <a:t>Welcome and introduction	            </a:t>
            </a:r>
            <a:r>
              <a:rPr lang="en-GB" sz="2400" b="0" dirty="0">
                <a:solidFill>
                  <a:schemeClr val="tx1"/>
                </a:solidFill>
              </a:rPr>
              <a:t>Rukshana Shroff</a:t>
            </a:r>
          </a:p>
          <a:p>
            <a:endParaRPr lang="en-GB" sz="700" b="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Fluid management on dialysis</a:t>
            </a:r>
          </a:p>
          <a:p>
            <a:pPr>
              <a:spcBef>
                <a:spcPts val="600"/>
              </a:spcBef>
              <a:tabLst>
                <a:tab pos="1524000" algn="l"/>
                <a:tab pos="179070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13.05 – 13.25    </a:t>
            </a: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Hemodynamic instability in patients on dialysis: causes and outcomes </a:t>
            </a:r>
            <a:r>
              <a:rPr lang="en-GB" sz="2400" b="0" dirty="0">
                <a:solidFill>
                  <a:schemeClr val="tx1"/>
                </a:solidFill>
              </a:rPr>
              <a:t>			</a:t>
            </a:r>
            <a:r>
              <a:rPr lang="en-GB" sz="2400" dirty="0">
                <a:solidFill>
                  <a:schemeClr val="tx1"/>
                </a:solidFill>
              </a:rPr>
              <a:t>                                     </a:t>
            </a:r>
            <a:r>
              <a:rPr lang="en-GB" sz="2400" b="0" dirty="0">
                <a:solidFill>
                  <a:schemeClr val="tx1"/>
                </a:solidFill>
              </a:rPr>
              <a:t>Daljit Hothi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13.25 – 13.45    </a:t>
            </a:r>
            <a:r>
              <a:rPr lang="en-GB" sz="2400" dirty="0">
                <a:solidFill>
                  <a:schemeClr val="tx1"/>
                </a:solidFill>
              </a:rPr>
              <a:t>Optimising fluid control on PD  </a:t>
            </a:r>
            <a:r>
              <a:rPr lang="en-GB" sz="2400" b="0" dirty="0">
                <a:solidFill>
                  <a:schemeClr val="tx1"/>
                </a:solidFill>
              </a:rPr>
              <a:t>                      Claus Schmitt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13.45 – 14.05    </a:t>
            </a:r>
            <a:r>
              <a:rPr lang="en-GB" sz="2400" dirty="0">
                <a:solidFill>
                  <a:schemeClr val="tx1"/>
                </a:solidFill>
              </a:rPr>
              <a:t>Optimising fluid control on HD  </a:t>
            </a:r>
            <a:r>
              <a:rPr lang="en-GB" sz="2400" b="0" dirty="0">
                <a:solidFill>
                  <a:schemeClr val="tx1"/>
                </a:solidFill>
              </a:rPr>
              <a:t>                 Rukshana Shroff 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14.05 – 14.20 </a:t>
            </a:r>
            <a:r>
              <a:rPr lang="en-GB" sz="2400" dirty="0">
                <a:solidFill>
                  <a:schemeClr val="tx1"/>
                </a:solidFill>
              </a:rPr>
              <a:t>   Round table discussion</a:t>
            </a:r>
          </a:p>
          <a:p>
            <a:pPr>
              <a:spcBef>
                <a:spcPts val="600"/>
              </a:spcBef>
            </a:pP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14.20 – 14.30     </a:t>
            </a:r>
            <a:r>
              <a:rPr lang="en-GB" sz="2400" dirty="0">
                <a:solidFill>
                  <a:schemeClr val="tx1"/>
                </a:solidFill>
              </a:rPr>
              <a:t>Break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Dialysis in special situations</a:t>
            </a:r>
          </a:p>
          <a:p>
            <a:pPr defTabSz="1211263"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14.30 – 14.50    </a:t>
            </a:r>
            <a:r>
              <a:rPr lang="en-GB" sz="2400" dirty="0">
                <a:solidFill>
                  <a:schemeClr val="tx1"/>
                </a:solidFill>
              </a:rPr>
              <a:t>Children with metabolic disorders   </a:t>
            </a:r>
            <a:r>
              <a:rPr lang="en-GB" sz="2400" b="0" dirty="0">
                <a:solidFill>
                  <a:schemeClr val="tx1"/>
                </a:solidFill>
              </a:rPr>
              <a:t>Wesley Hayes &amp; </a:t>
            </a:r>
            <a:r>
              <a:rPr lang="en-GB" sz="2400" b="0">
                <a:solidFill>
                  <a:schemeClr val="tx1"/>
                </a:solidFill>
              </a:rPr>
              <a:t>James Davison</a:t>
            </a:r>
            <a:endParaRPr lang="en-GB" sz="2400" b="0" dirty="0">
              <a:solidFill>
                <a:schemeClr val="tx1"/>
              </a:solidFill>
            </a:endParaRPr>
          </a:p>
          <a:p>
            <a:pPr defTabSz="1211263"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14.50 – 15.10    </a:t>
            </a:r>
            <a:r>
              <a:rPr lang="en-GB" sz="2400" dirty="0">
                <a:solidFill>
                  <a:schemeClr val="tx1"/>
                </a:solidFill>
              </a:rPr>
              <a:t>The failing renal allograft </a:t>
            </a:r>
            <a:r>
              <a:rPr lang="en-GB" sz="2400" b="0" dirty="0">
                <a:solidFill>
                  <a:schemeClr val="tx1"/>
                </a:solidFill>
              </a:rPr>
              <a:t>	                       Zainab Arslan</a:t>
            </a:r>
            <a:endParaRPr lang="en-GB" sz="2400" b="0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15.10 – 15.30 </a:t>
            </a:r>
            <a:r>
              <a:rPr lang="en-GB" sz="1800" b="0" dirty="0">
                <a:solidFill>
                  <a:schemeClr val="tx1"/>
                </a:solidFill>
              </a:rPr>
              <a:t>    </a:t>
            </a:r>
            <a:r>
              <a:rPr lang="en-GB" sz="2400" dirty="0">
                <a:solidFill>
                  <a:schemeClr val="tx1"/>
                </a:solidFill>
              </a:rPr>
              <a:t>Palliative care management                          </a:t>
            </a:r>
            <a:r>
              <a:rPr lang="en-GB" sz="2400" b="0" dirty="0">
                <a:solidFill>
                  <a:schemeClr val="tx1"/>
                </a:solidFill>
              </a:rPr>
              <a:t>Valerie Luyckx</a:t>
            </a:r>
            <a:endParaRPr lang="en-GB" sz="2400" b="0" i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15.30 – 15.50     </a:t>
            </a:r>
            <a:r>
              <a:rPr lang="en-GB" sz="2400" dirty="0">
                <a:solidFill>
                  <a:schemeClr val="tx1"/>
                </a:solidFill>
              </a:rPr>
              <a:t>Round table discussion</a:t>
            </a:r>
          </a:p>
          <a:p>
            <a:pPr>
              <a:spcBef>
                <a:spcPts val="600"/>
              </a:spcBef>
            </a:pP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15.50 – 16.00    </a:t>
            </a:r>
            <a:r>
              <a:rPr lang="en-GB" sz="2400" dirty="0">
                <a:solidFill>
                  <a:schemeClr val="tx1"/>
                </a:solidFill>
              </a:rPr>
              <a:t>Break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Improving outcomes</a:t>
            </a:r>
          </a:p>
          <a:p>
            <a:pPr defTabSz="1074738"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16:00 – 16.20    </a:t>
            </a:r>
            <a:r>
              <a:rPr lang="en-GB" sz="2400" dirty="0">
                <a:solidFill>
                  <a:schemeClr val="tx1"/>
                </a:solidFill>
              </a:rPr>
              <a:t>Inequalities in access to Kidney Replacement Therapies 		</a:t>
            </a:r>
            <a:r>
              <a:rPr lang="en-GB" sz="2400" b="0" dirty="0">
                <a:solidFill>
                  <a:schemeClr val="tx1"/>
                </a:solidFill>
              </a:rPr>
              <a:t>    					       Lucy Plumb   </a:t>
            </a:r>
            <a:endParaRPr lang="en-GB" sz="2400" dirty="0">
              <a:solidFill>
                <a:schemeClr val="tx1"/>
              </a:solidFill>
            </a:endParaRPr>
          </a:p>
          <a:p>
            <a:pPr defTabSz="1076325"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16:20 – 16.40    </a:t>
            </a:r>
            <a:r>
              <a:rPr lang="en-GB" sz="2400" dirty="0">
                <a:solidFill>
                  <a:schemeClr val="tx1"/>
                </a:solidFill>
              </a:rPr>
              <a:t>The patient voice</a:t>
            </a:r>
            <a:r>
              <a:rPr lang="en-GB" sz="2400" b="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– PROMs and PREMs to improve care </a:t>
            </a:r>
            <a:r>
              <a:rPr lang="en-GB" sz="2400" b="0" dirty="0">
                <a:solidFill>
                  <a:schemeClr val="tx1"/>
                </a:solidFill>
              </a:rPr>
              <a:t>			  				   Ben Reynolds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16.40 - 16.55     </a:t>
            </a:r>
            <a:r>
              <a:rPr lang="en-GB" sz="2400" dirty="0">
                <a:solidFill>
                  <a:schemeClr val="tx1"/>
                </a:solidFill>
              </a:rPr>
              <a:t>Round table discussion</a:t>
            </a:r>
          </a:p>
          <a:p>
            <a:pPr>
              <a:spcBef>
                <a:spcPts val="600"/>
              </a:spcBef>
            </a:pP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16:55 – 17.00    </a:t>
            </a:r>
            <a:r>
              <a:rPr lang="en-GB" sz="2400" dirty="0">
                <a:solidFill>
                  <a:schemeClr val="tx1"/>
                </a:solidFill>
              </a:rPr>
              <a:t>Summary and close         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4E1D4-D323-C344-BFEC-9157D08B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13069">
            <a:off x="9126380" y="80919"/>
            <a:ext cx="1235847" cy="13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7578E13-8F8E-1C46-8BFD-3F22ABD609E4}"/>
              </a:ext>
            </a:extLst>
          </p:cNvPr>
          <p:cNvSpPr/>
          <p:nvPr/>
        </p:nvSpPr>
        <p:spPr>
          <a:xfrm>
            <a:off x="0" y="0"/>
            <a:ext cx="10691813" cy="206323"/>
          </a:xfrm>
          <a:prstGeom prst="rect">
            <a:avLst/>
          </a:prstGeom>
          <a:solidFill>
            <a:srgbClr val="00B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FB609C9-49EE-784E-90E2-3A59208C1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99" y="420215"/>
            <a:ext cx="2900296" cy="115198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452FF81E-56A0-B44C-8907-4B54471BDE0E}"/>
              </a:ext>
            </a:extLst>
          </p:cNvPr>
          <p:cNvSpPr txBox="1">
            <a:spLocks/>
          </p:cNvSpPr>
          <p:nvPr/>
        </p:nvSpPr>
        <p:spPr>
          <a:xfrm>
            <a:off x="344219" y="2433387"/>
            <a:ext cx="10003374" cy="12520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45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8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3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7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3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6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11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5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800" u="sng" dirty="0">
                <a:solidFill>
                  <a:schemeClr val="tx1"/>
                </a:solidFill>
              </a:rPr>
              <a:t>Friday 3 February 2023</a:t>
            </a:r>
          </a:p>
          <a:p>
            <a:r>
              <a:rPr lang="en-GB" sz="1800" dirty="0">
                <a:solidFill>
                  <a:schemeClr val="tx1"/>
                </a:solidFill>
              </a:rPr>
              <a:t>13:00 – 13.05 </a:t>
            </a:r>
            <a:r>
              <a:rPr lang="en-GB" sz="2400" dirty="0">
                <a:solidFill>
                  <a:schemeClr val="tx1"/>
                </a:solidFill>
              </a:rPr>
              <a:t>  Welcome and introduction	            </a:t>
            </a:r>
            <a:r>
              <a:rPr lang="en-GB" sz="2400" b="0" dirty="0">
                <a:solidFill>
                  <a:schemeClr val="tx1"/>
                </a:solidFill>
              </a:rPr>
              <a:t>Rukshana Shroff</a:t>
            </a:r>
          </a:p>
          <a:p>
            <a:endParaRPr lang="en-GB" sz="7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Best practice in infant dialysis</a:t>
            </a:r>
            <a:endParaRPr lang="en-GB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13.05 – 13.25   </a:t>
            </a:r>
            <a:r>
              <a:rPr lang="en-GB" sz="2400" dirty="0">
                <a:solidFill>
                  <a:schemeClr val="tx1"/>
                </a:solidFill>
              </a:rPr>
              <a:t>Antenatal predictions and postnatal decisions 			    						   </a:t>
            </a:r>
            <a:r>
              <a:rPr lang="en-GB" sz="2400" b="0" dirty="0">
                <a:solidFill>
                  <a:schemeClr val="tx1"/>
                </a:solidFill>
              </a:rPr>
              <a:t>Matko Marlais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13.25 – 13.45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Chronic PD in infants – access and management </a:t>
            </a:r>
            <a:r>
              <a:rPr lang="en-GB" sz="1800" b="0" dirty="0">
                <a:solidFill>
                  <a:schemeClr val="tx1"/>
                </a:solidFill>
              </a:rPr>
              <a:t>	</a:t>
            </a:r>
            <a:r>
              <a:rPr lang="en-GB" sz="2400" b="0" dirty="0">
                <a:solidFill>
                  <a:schemeClr val="tx1"/>
                </a:solidFill>
              </a:rPr>
              <a:t>   </a:t>
            </a:r>
            <a:r>
              <a:rPr lang="en-GB" sz="1800" b="0" dirty="0">
                <a:solidFill>
                  <a:schemeClr val="tx1"/>
                </a:solidFill>
              </a:rPr>
              <a:t>						            </a:t>
            </a:r>
            <a:r>
              <a:rPr lang="en-GB" sz="2400" b="0" dirty="0">
                <a:solidFill>
                  <a:schemeClr val="tx1"/>
                </a:solidFill>
              </a:rPr>
              <a:t>Fabio Paglialonga</a:t>
            </a:r>
            <a:endParaRPr lang="en-GB" sz="18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13.45 – 14.05   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Chronic HD in infants – access and management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rgbClr val="000000"/>
                </a:solidFill>
              </a:rPr>
              <a:t>							    </a:t>
            </a:r>
            <a:r>
              <a:rPr lang="en-GB" sz="2400" b="0" dirty="0">
                <a:solidFill>
                  <a:srgbClr val="000000"/>
                </a:solidFill>
              </a:rPr>
              <a:t>Iona Madden</a:t>
            </a:r>
            <a:endParaRPr lang="en-GB" sz="24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14.05 – 14.20    </a:t>
            </a:r>
            <a:r>
              <a:rPr lang="en-GB" sz="2400" dirty="0">
                <a:solidFill>
                  <a:schemeClr val="tx1"/>
                </a:solidFill>
              </a:rPr>
              <a:t>Round table discussion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14.20 – 14.30     </a:t>
            </a:r>
            <a:r>
              <a:rPr lang="en-GB" sz="2400" dirty="0">
                <a:solidFill>
                  <a:schemeClr val="tx1"/>
                </a:solidFill>
              </a:rPr>
              <a:t>Break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Technical aspects of paediatric dialysis</a:t>
            </a:r>
          </a:p>
          <a:p>
            <a:pPr defTabSz="1211263"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14.30 – 14.45   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 </a:t>
            </a: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Trouble-shooting on PD</a:t>
            </a:r>
            <a:r>
              <a:rPr lang="en-GB" sz="2400" b="0" dirty="0">
                <a:solidFill>
                  <a:schemeClr val="tx1"/>
                </a:solidFill>
              </a:rPr>
              <a:t>		   Natasha Baugh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14.45 – 15.00     </a:t>
            </a:r>
            <a:r>
              <a:rPr lang="en-GB" sz="2400" dirty="0">
                <a:solidFill>
                  <a:schemeClr val="tx1"/>
                </a:solidFill>
              </a:rPr>
              <a:t>Trouble-shooting on HD </a:t>
            </a:r>
            <a:r>
              <a:rPr lang="en-GB" sz="1800" dirty="0">
                <a:solidFill>
                  <a:schemeClr val="tx1"/>
                </a:solidFill>
              </a:rPr>
              <a:t>		               </a:t>
            </a:r>
            <a:r>
              <a:rPr lang="en-GB" sz="2400" b="0" dirty="0">
                <a:solidFill>
                  <a:schemeClr val="tx1"/>
                </a:solidFill>
              </a:rPr>
              <a:t>Lynsey Stronach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15.00 – 15.15    </a:t>
            </a:r>
            <a:r>
              <a:rPr lang="en-GB" sz="2400" dirty="0">
                <a:solidFill>
                  <a:schemeClr val="tx1"/>
                </a:solidFill>
              </a:rPr>
              <a:t> Managing access dysfunction       </a:t>
            </a:r>
            <a:r>
              <a:rPr lang="en-GB" sz="1800" b="0" dirty="0">
                <a:solidFill>
                  <a:schemeClr val="tx1"/>
                </a:solidFill>
              </a:rPr>
              <a:t>	</a:t>
            </a:r>
            <a:r>
              <a:rPr lang="en-GB" sz="2400" b="0" dirty="0">
                <a:solidFill>
                  <a:schemeClr val="tx1"/>
                </a:solidFill>
              </a:rPr>
              <a:t>  Kishore Minhas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15.15 – 15.30     </a:t>
            </a:r>
            <a:r>
              <a:rPr lang="en-GB" sz="2400" dirty="0">
                <a:solidFill>
                  <a:schemeClr val="tx1"/>
                </a:solidFill>
              </a:rPr>
              <a:t>Round table discussion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15.30 – 15.40    </a:t>
            </a:r>
            <a:r>
              <a:rPr lang="en-GB" sz="2400" dirty="0">
                <a:solidFill>
                  <a:schemeClr val="tx1"/>
                </a:solidFill>
              </a:rPr>
              <a:t>Break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Non-dialytic management of dialysis patients</a:t>
            </a:r>
            <a:endParaRPr lang="en-GB" dirty="0">
              <a:solidFill>
                <a:schemeClr val="tx1"/>
              </a:solidFill>
            </a:endParaRPr>
          </a:p>
          <a:p>
            <a:pPr defTabSz="1220788"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15:40 – 16.00   </a:t>
            </a:r>
            <a:r>
              <a:rPr lang="en-GB" sz="2400" dirty="0">
                <a:solidFill>
                  <a:schemeClr val="tx1"/>
                </a:solidFill>
              </a:rPr>
              <a:t>Complex urological anomalies 	              </a:t>
            </a:r>
            <a:r>
              <a:rPr lang="en-GB" sz="2400" b="0" dirty="0">
                <a:solidFill>
                  <a:schemeClr val="tx1"/>
                </a:solidFill>
              </a:rPr>
              <a:t>Abraham Cherian</a:t>
            </a:r>
          </a:p>
          <a:p>
            <a:pPr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16:00 – 16.20   </a:t>
            </a:r>
            <a:r>
              <a:rPr lang="en-US" sz="2400" dirty="0">
                <a:solidFill>
                  <a:schemeClr val="tx1"/>
                </a:solidFill>
              </a:rPr>
              <a:t>Nutritional management of </a:t>
            </a:r>
            <a:r>
              <a:rPr lang="en-GB" sz="2400" dirty="0">
                <a:solidFill>
                  <a:schemeClr val="tx1"/>
                </a:solidFill>
              </a:rPr>
              <a:t>infants and children </a:t>
            </a:r>
            <a:r>
              <a:rPr lang="en-US" sz="2400" dirty="0">
                <a:solidFill>
                  <a:schemeClr val="tx1"/>
                </a:solidFill>
              </a:rPr>
              <a:t>on  dialysis </a:t>
            </a:r>
            <a:r>
              <a:rPr lang="en-GB" sz="2400" dirty="0">
                <a:solidFill>
                  <a:schemeClr val="tx1"/>
                </a:solidFill>
              </a:rPr>
              <a:t>	 					   </a:t>
            </a:r>
            <a:r>
              <a:rPr lang="en-GB" sz="2400" b="0">
                <a:solidFill>
                  <a:schemeClr val="tx1"/>
                </a:solidFill>
              </a:rPr>
              <a:t>Vanessa Shaw</a:t>
            </a:r>
            <a:endParaRPr lang="en-GB" sz="1800" dirty="0">
              <a:solidFill>
                <a:schemeClr val="tx1"/>
              </a:solidFill>
            </a:endParaRPr>
          </a:p>
          <a:p>
            <a:pPr marL="1619250" indent="-1619250"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16.20 - 16.40    </a:t>
            </a:r>
            <a:r>
              <a:rPr lang="en-GB" sz="2400" dirty="0">
                <a:solidFill>
                  <a:schemeClr val="tx1"/>
                </a:solidFill>
              </a:rPr>
              <a:t>	 Mineral bone disease in infants and children on dialysis 	 				           </a:t>
            </a:r>
            <a:r>
              <a:rPr lang="en-GB" sz="2400" b="0" dirty="0">
                <a:solidFill>
                  <a:schemeClr val="tx1"/>
                </a:solidFill>
              </a:rPr>
              <a:t>Justine Bacchetta</a:t>
            </a:r>
          </a:p>
          <a:p>
            <a:r>
              <a:rPr lang="en-GB" sz="1800" dirty="0">
                <a:solidFill>
                  <a:schemeClr val="tx1"/>
                </a:solidFill>
              </a:rPr>
              <a:t>16.40 - 16.55     </a:t>
            </a:r>
            <a:r>
              <a:rPr lang="en-GB" sz="2400" dirty="0">
                <a:solidFill>
                  <a:schemeClr val="tx1"/>
                </a:solidFill>
              </a:rPr>
              <a:t>Round table discussion</a:t>
            </a:r>
          </a:p>
          <a:p>
            <a:endParaRPr lang="en-GB" sz="6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16:55 – 17.00    </a:t>
            </a:r>
            <a:r>
              <a:rPr lang="en-GB" sz="2400" dirty="0">
                <a:solidFill>
                  <a:schemeClr val="tx1"/>
                </a:solidFill>
              </a:rPr>
              <a:t>Summary and close         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4E1D4-D323-C344-BFEC-9157D08B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13069">
            <a:off x="8921555" y="-135434"/>
            <a:ext cx="1419838" cy="1569758"/>
          </a:xfrm>
          <a:prstGeom prst="rect">
            <a:avLst/>
          </a:prstGeom>
        </p:spPr>
      </p:pic>
      <p:sp>
        <p:nvSpPr>
          <p:cNvPr id="7" name="Title 15">
            <a:extLst>
              <a:ext uri="{FF2B5EF4-FFF2-40B4-BE49-F238E27FC236}">
                <a16:creationId xmlns:a16="http://schemas.microsoft.com/office/drawing/2014/main" id="{F0CEB3C9-2DC7-4E8B-8F46-B51C4F194F28}"/>
              </a:ext>
            </a:extLst>
          </p:cNvPr>
          <p:cNvSpPr txBox="1">
            <a:spLocks/>
          </p:cNvSpPr>
          <p:nvPr/>
        </p:nvSpPr>
        <p:spPr>
          <a:xfrm>
            <a:off x="438150" y="1623053"/>
            <a:ext cx="9906000" cy="673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04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B1AD"/>
                </a:solidFill>
                <a:latin typeface="+mn-lt"/>
                <a:cs typeface="Arial Black" panose="020B0604020202020204" pitchFamily="34" charset="0"/>
              </a:rPr>
              <a:t>Advances in </a:t>
            </a:r>
            <a:r>
              <a:rPr lang="en-US" sz="4800" b="1" dirty="0">
                <a:solidFill>
                  <a:srgbClr val="00B1AD"/>
                </a:solidFill>
                <a:latin typeface="+mn-lt"/>
                <a:cs typeface="Arial" panose="020B0604020202020204" pitchFamily="34" charset="0"/>
              </a:rPr>
              <a:t>Paediatric Dialysis – Day 2 </a:t>
            </a:r>
          </a:p>
        </p:txBody>
      </p:sp>
    </p:spTree>
    <p:extLst>
      <p:ext uri="{BB962C8B-B14F-4D97-AF65-F5344CB8AC3E}">
        <p14:creationId xmlns:p14="http://schemas.microsoft.com/office/powerpoint/2010/main" val="337845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</TotalTime>
  <Words>565</Words>
  <Application>Microsoft Office PowerPoint</Application>
  <PresentationFormat>Custom</PresentationFormat>
  <Paragraphs>79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Rukshana Shroff</cp:lastModifiedBy>
  <cp:revision>147</cp:revision>
  <cp:lastPrinted>2022-10-28T12:08:01Z</cp:lastPrinted>
  <dcterms:created xsi:type="dcterms:W3CDTF">2020-01-31T12:39:04Z</dcterms:created>
  <dcterms:modified xsi:type="dcterms:W3CDTF">2022-11-02T15:17:20Z</dcterms:modified>
</cp:coreProperties>
</file>